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60" r:id="rId2"/>
    <p:sldId id="277" r:id="rId3"/>
    <p:sldId id="276" r:id="rId4"/>
    <p:sldId id="278" r:id="rId5"/>
    <p:sldId id="257" r:id="rId6"/>
    <p:sldId id="286" r:id="rId7"/>
    <p:sldId id="268" r:id="rId8"/>
    <p:sldId id="269" r:id="rId9"/>
    <p:sldId id="270" r:id="rId10"/>
    <p:sldId id="271" r:id="rId11"/>
    <p:sldId id="272" r:id="rId12"/>
    <p:sldId id="273" r:id="rId13"/>
    <p:sldId id="258" r:id="rId14"/>
    <p:sldId id="274" r:id="rId15"/>
    <p:sldId id="275" r:id="rId16"/>
    <p:sldId id="279" r:id="rId17"/>
    <p:sldId id="280" r:id="rId18"/>
    <p:sldId id="281" r:id="rId19"/>
    <p:sldId id="282" r:id="rId20"/>
    <p:sldId id="259" r:id="rId21"/>
    <p:sldId id="283" r:id="rId22"/>
    <p:sldId id="284" r:id="rId23"/>
    <p:sldId id="262" r:id="rId24"/>
    <p:sldId id="263" r:id="rId25"/>
    <p:sldId id="265" r:id="rId26"/>
    <p:sldId id="266" r:id="rId27"/>
    <p:sldId id="267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45574-38F9-4D88-AC54-E012C7EE5095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7E6FD-FE6F-4646-B04F-0D6B3322AB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418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19B73-AF48-4A4E-8876-915F7A83A9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94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5" y="4149729"/>
            <a:ext cx="5184775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单击以编辑母版副标题样式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685802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2195515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350">
              <a:latin typeface="Arial" charset="0"/>
            </a:endParaRPr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1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pic>
        <p:nvPicPr>
          <p:cNvPr id="189450" name="Picture 10" descr="t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0" y="188917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1" name="Picture 11" descr="NJU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5" y="260354"/>
            <a:ext cx="2303462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9"/>
            <a:ext cx="9117012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268417"/>
            <a:ext cx="9117013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2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7" y="404813"/>
            <a:ext cx="2035175" cy="5472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10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83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4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5" y="1484313"/>
            <a:ext cx="3994150" cy="43926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5" y="1484313"/>
            <a:ext cx="3995737" cy="43926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50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82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61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88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0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2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90" y="404813"/>
            <a:ext cx="56165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4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5" y="1484313"/>
            <a:ext cx="814228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88422" name="Picture 6" descr="tow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0" y="188917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+mn-lt"/>
              </a:defRPr>
            </a:lvl1pPr>
          </a:lstStyle>
          <a:p>
            <a:fld id="{96DD6F69-0F56-4226-8087-DBDFEA59A2C7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fld id="{D73FBF08-9053-43A3-B00E-13202D9C9C2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842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9"/>
            <a:ext cx="9117012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7" name="Picture 11" descr="校徽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261942"/>
            <a:ext cx="665162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26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35756" indent="-335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666750" indent="-3298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1800">
          <a:solidFill>
            <a:schemeClr val="tx1"/>
          </a:solidFill>
          <a:latin typeface="+mn-lt"/>
          <a:ea typeface="+mn-ea"/>
        </a:defRPr>
      </a:lvl2pPr>
      <a:lvl3pPr marL="970360" indent="-3024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3pPr>
      <a:lvl4pPr marL="1260872" indent="-28932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>
          <a:solidFill>
            <a:schemeClr val="tx1"/>
          </a:solidFill>
          <a:latin typeface="+mn-lt"/>
          <a:ea typeface="+mn-ea"/>
        </a:defRPr>
      </a:lvl4pPr>
      <a:lvl5pPr marL="15525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5pPr>
      <a:lvl6pPr marL="18954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6pPr>
      <a:lvl7pPr marL="22383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7pPr>
      <a:lvl8pPr marL="25812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8pPr>
      <a:lvl9pPr marL="29241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&#20113;&#35745;&#31639;&#35838;&#31243;&#20316;&#19994;&#23454;&#20363;/&#35910;&#29923;&#32858;&#31867;&#20316;&#19994;&#8212;&#8212;2017&#20248;&#31168;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 smtClean="0"/>
              <a:t>南京大学软件学院</a:t>
            </a:r>
            <a:endParaRPr lang="en-US" altLang="zh-CN" dirty="0" smtClean="0"/>
          </a:p>
          <a:p>
            <a:pPr algn="r"/>
            <a:r>
              <a:rPr lang="zh-CN" altLang="en-US" dirty="0" smtClean="0"/>
              <a:t>李传艺</a:t>
            </a:r>
          </a:p>
          <a:p>
            <a:pPr algn="r"/>
            <a:r>
              <a:rPr lang="en-US" altLang="zh-CN" dirty="0" smtClean="0"/>
              <a:t>lcy@nju.edu.cn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云计算</a:t>
            </a:r>
            <a:r>
              <a:rPr lang="en-US" altLang="zh-CN" dirty="0" smtClean="0"/>
              <a:t>》——Spark</a:t>
            </a:r>
            <a:r>
              <a:rPr lang="zh-CN" altLang="en-US" dirty="0"/>
              <a:t>部分</a:t>
            </a:r>
            <a:r>
              <a:rPr lang="zh-CN" altLang="en-US" dirty="0" smtClean="0"/>
              <a:t>作业介绍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44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作业展示</a:t>
            </a:r>
            <a:r>
              <a:rPr lang="en-US" altLang="zh-CN" dirty="0" smtClean="0"/>
              <a:t>——Streaming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team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8617" y="1157206"/>
            <a:ext cx="8987537" cy="505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058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作业展示</a:t>
            </a:r>
            <a:r>
              <a:rPr lang="en-US" altLang="zh-CN" dirty="0" smtClean="0"/>
              <a:t>——</a:t>
            </a:r>
            <a:r>
              <a:rPr lang="en-US" altLang="zh-CN" dirty="0"/>
              <a:t>Streaming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" y="1306285"/>
            <a:ext cx="8901462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作业展示</a:t>
            </a:r>
            <a:r>
              <a:rPr lang="en-US" altLang="zh-CN" dirty="0" smtClean="0"/>
              <a:t>——</a:t>
            </a:r>
            <a:r>
              <a:rPr lang="en-US" altLang="zh-CN" dirty="0"/>
              <a:t>Streaming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8" y="1251659"/>
            <a:ext cx="9002880" cy="50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4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2017-Spark</a:t>
            </a:r>
            <a:r>
              <a:rPr lang="zh-CN" altLang="en-US" dirty="0" smtClean="0"/>
              <a:t>实践作业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GraphX</a:t>
            </a:r>
            <a:endParaRPr lang="en-US" altLang="zh-CN" dirty="0" smtClean="0"/>
          </a:p>
          <a:p>
            <a:r>
              <a:rPr lang="zh-CN" altLang="en-US" dirty="0" smtClean="0"/>
              <a:t>第一阶段</a:t>
            </a:r>
            <a:endParaRPr lang="en-US" altLang="zh-CN" dirty="0" smtClean="0"/>
          </a:p>
          <a:p>
            <a:pPr lvl="1"/>
            <a:r>
              <a:rPr lang="zh-CN" altLang="en-US" dirty="0"/>
              <a:t>构造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/>
              <a:t>展示图</a:t>
            </a:r>
            <a:endParaRPr lang="en-US" altLang="zh-CN" dirty="0" smtClean="0"/>
          </a:p>
          <a:p>
            <a:r>
              <a:rPr lang="zh-CN" altLang="en-US" dirty="0" smtClean="0"/>
              <a:t>第二阶段</a:t>
            </a:r>
            <a:endParaRPr lang="en-US" altLang="zh-CN" dirty="0" smtClean="0"/>
          </a:p>
          <a:p>
            <a:pPr lvl="1"/>
            <a:r>
              <a:rPr lang="zh-CN" altLang="en-US" dirty="0"/>
              <a:t>基于</a:t>
            </a:r>
            <a:r>
              <a:rPr lang="zh-CN" altLang="en-US" dirty="0" smtClean="0"/>
              <a:t>图的操作方法作计算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例如：好友推荐、股票推荐、对给定的句子分词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发挥想象力，寻找有趣的、有意义的、有价值的图计算应用</a:t>
            </a:r>
            <a:endParaRPr lang="en-US" altLang="zh-CN" dirty="0" smtClean="0"/>
          </a:p>
          <a:p>
            <a:r>
              <a:rPr lang="zh-CN" altLang="en-US" dirty="0" smtClean="0"/>
              <a:t>选题范围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如作业</a:t>
            </a:r>
            <a:r>
              <a:rPr lang="en-US" altLang="zh-CN" dirty="0" smtClean="0"/>
              <a:t>1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434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作业展示</a:t>
            </a:r>
            <a:r>
              <a:rPr lang="en-US" altLang="zh-CN" dirty="0" smtClean="0"/>
              <a:t>——Graph 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6" y="1228506"/>
            <a:ext cx="8994711" cy="50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4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作业展示</a:t>
            </a:r>
            <a:r>
              <a:rPr lang="en-US" altLang="zh-CN" dirty="0" smtClean="0"/>
              <a:t>——Graph X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2" y="1211942"/>
            <a:ext cx="9021393" cy="50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作业展示</a:t>
            </a:r>
            <a:r>
              <a:rPr lang="en-US" altLang="zh-CN" dirty="0" smtClean="0"/>
              <a:t>——Graph 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" y="1265673"/>
            <a:ext cx="8850539" cy="49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作业展示</a:t>
            </a:r>
            <a:r>
              <a:rPr lang="en-US" altLang="zh-CN" dirty="0" smtClean="0"/>
              <a:t>——Graph X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" y="1262743"/>
            <a:ext cx="8992310" cy="504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作业展示</a:t>
            </a:r>
            <a:r>
              <a:rPr lang="en-US" altLang="zh-CN" dirty="0" smtClean="0"/>
              <a:t>——Graph X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7" y="1299029"/>
            <a:ext cx="5538616" cy="25617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94" y="3142341"/>
            <a:ext cx="6494832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作业展示</a:t>
            </a:r>
            <a:r>
              <a:rPr lang="en-US" altLang="zh-CN" dirty="0" smtClean="0"/>
              <a:t>——Graph X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4" y="1277257"/>
            <a:ext cx="8970031" cy="50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979" y="3685484"/>
            <a:ext cx="6041863" cy="576262"/>
          </a:xfrm>
        </p:spPr>
        <p:txBody>
          <a:bodyPr/>
          <a:lstStyle/>
          <a:p>
            <a:r>
              <a:rPr lang="zh-CN" altLang="en-US" dirty="0" smtClean="0"/>
              <a:t>为什么在</a:t>
            </a:r>
            <a:r>
              <a:rPr lang="en-US" altLang="zh-CN" dirty="0"/>
              <a:t>《</a:t>
            </a:r>
            <a:r>
              <a:rPr lang="zh-CN" altLang="en-US" dirty="0" smtClean="0"/>
              <a:t>云计算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课上讲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实现大数据各种不同</a:t>
            </a:r>
            <a:r>
              <a:rPr lang="zh-CN" altLang="en-US" dirty="0" smtClean="0"/>
              <a:t>处理</a:t>
            </a:r>
            <a:r>
              <a:rPr lang="zh-CN" altLang="en-US" dirty="0"/>
              <a:t>形式</a:t>
            </a:r>
            <a:r>
              <a:rPr lang="zh-CN" altLang="en-US" dirty="0" smtClean="0"/>
              <a:t>的</a:t>
            </a:r>
            <a:r>
              <a:rPr lang="zh-CN" altLang="en-US" dirty="0" smtClean="0"/>
              <a:t>统一框架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90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2017-Spark</a:t>
            </a:r>
            <a:r>
              <a:rPr lang="zh-CN" altLang="en-US" dirty="0" smtClean="0"/>
              <a:t>作业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MLlib</a:t>
            </a:r>
            <a:endParaRPr lang="en-US" altLang="zh-CN" dirty="0" smtClean="0"/>
          </a:p>
          <a:p>
            <a:r>
              <a:rPr lang="zh-CN" altLang="en-US" dirty="0" smtClean="0"/>
              <a:t>分类</a:t>
            </a:r>
          </a:p>
          <a:p>
            <a:pPr lvl="1"/>
            <a:r>
              <a:rPr lang="zh-CN" altLang="en-US" dirty="0" smtClean="0"/>
              <a:t>利用抓取的数据构建一个可以使用分类方法解决的需求</a:t>
            </a:r>
          </a:p>
          <a:p>
            <a:pPr lvl="1"/>
            <a:r>
              <a:rPr lang="zh-CN" altLang="en-US" dirty="0" smtClean="0"/>
              <a:t>整理训练集、测试集</a:t>
            </a:r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MLlib</a:t>
            </a:r>
            <a:r>
              <a:rPr lang="zh-CN" altLang="en-US" dirty="0" smtClean="0"/>
              <a:t>工具训练分类器</a:t>
            </a:r>
          </a:p>
          <a:p>
            <a:pPr lvl="1"/>
            <a:r>
              <a:rPr lang="zh-CN" altLang="en-US" dirty="0" smtClean="0"/>
              <a:t>展示效果</a:t>
            </a:r>
            <a:endParaRPr lang="zh-CN" altLang="en-US" dirty="0"/>
          </a:p>
          <a:p>
            <a:r>
              <a:rPr lang="zh-CN" altLang="en-US" dirty="0" smtClean="0"/>
              <a:t>聚类</a:t>
            </a:r>
          </a:p>
          <a:p>
            <a:pPr lvl="1"/>
            <a:r>
              <a:rPr lang="zh-CN" altLang="en-US" dirty="0" smtClean="0"/>
              <a:t>同样，提出一个聚类能够解决的需求</a:t>
            </a:r>
          </a:p>
          <a:p>
            <a:pPr lvl="1"/>
            <a:r>
              <a:rPr lang="zh-CN" altLang="en-US" dirty="0" smtClean="0"/>
              <a:t>整理数据</a:t>
            </a:r>
          </a:p>
          <a:p>
            <a:pPr lvl="1"/>
            <a:r>
              <a:rPr lang="zh-CN" altLang="en-US" dirty="0" smtClean="0"/>
              <a:t>执行聚类算法</a:t>
            </a:r>
          </a:p>
          <a:p>
            <a:pPr lvl="1"/>
            <a:r>
              <a:rPr lang="zh-CN" altLang="en-US" dirty="0" smtClean="0"/>
              <a:t>展示结果</a:t>
            </a:r>
          </a:p>
        </p:txBody>
      </p:sp>
    </p:spTree>
    <p:extLst>
      <p:ext uri="{BB962C8B-B14F-4D97-AF65-F5344CB8AC3E}">
        <p14:creationId xmlns:p14="http://schemas.microsoft.com/office/powerpoint/2010/main" val="27320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23" y="1332467"/>
            <a:ext cx="6079434" cy="33176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作业展示</a:t>
            </a:r>
            <a:r>
              <a:rPr lang="en-US" altLang="zh-CN" dirty="0" smtClean="0"/>
              <a:t>——</a:t>
            </a:r>
            <a:r>
              <a:rPr lang="en-US" altLang="zh-CN" dirty="0" err="1" smtClean="0"/>
              <a:t>MLlib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91" y="3389162"/>
            <a:ext cx="5471001" cy="30553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364" y="1332467"/>
            <a:ext cx="5900728" cy="32512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9" y="3267486"/>
            <a:ext cx="5518778" cy="31770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7" y="1332467"/>
            <a:ext cx="9033490" cy="496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作业展示</a:t>
            </a:r>
            <a:r>
              <a:rPr lang="en-US" altLang="zh-CN" dirty="0" smtClean="0"/>
              <a:t>——</a:t>
            </a:r>
            <a:r>
              <a:rPr lang="en-US" altLang="zh-CN" dirty="0" err="1" smtClean="0"/>
              <a:t>Mllib</a:t>
            </a:r>
            <a:r>
              <a:rPr lang="en-US" altLang="zh-CN" dirty="0" smtClean="0"/>
              <a:t>(</a:t>
            </a:r>
            <a:r>
              <a:rPr lang="zh-CN" altLang="en-US" dirty="0" smtClean="0"/>
              <a:t>完整报告示例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3" name="图片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90" y="1555132"/>
            <a:ext cx="7513334" cy="424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2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2017-</a:t>
            </a:r>
            <a:r>
              <a:rPr lang="zh-CN" altLang="en-US" dirty="0" smtClean="0"/>
              <a:t>作业完成情况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分组完成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</a:t>
            </a:r>
            <a:r>
              <a:rPr lang="zh-CN" altLang="en-US" dirty="0" smtClean="0"/>
              <a:t>人一组，每次作业组内分工，自定义得分分配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每个题目限定</a:t>
            </a:r>
            <a:r>
              <a:rPr lang="en-US" altLang="zh-CN" dirty="0" smtClean="0"/>
              <a:t>3-4</a:t>
            </a:r>
            <a:r>
              <a:rPr lang="zh-CN" altLang="en-US" dirty="0" smtClean="0"/>
              <a:t>组选择</a:t>
            </a:r>
            <a:endParaRPr lang="en-US" altLang="zh-CN" dirty="0" smtClean="0"/>
          </a:p>
          <a:p>
            <a:r>
              <a:rPr lang="zh-CN" altLang="en-US" dirty="0" smtClean="0"/>
              <a:t>在选题范围内自定义需求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提交需求描述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提交数据收集与准备过程，并展示数据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实现需求</a:t>
            </a:r>
            <a:endParaRPr lang="en-US" altLang="zh-CN" dirty="0"/>
          </a:p>
          <a:p>
            <a:r>
              <a:rPr lang="zh-CN" altLang="en-US" dirty="0" smtClean="0"/>
              <a:t>课堂汇报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先提交</a:t>
            </a:r>
            <a:r>
              <a:rPr lang="en-US" altLang="zh-CN" dirty="0" smtClean="0"/>
              <a:t>PPT</a:t>
            </a:r>
            <a:r>
              <a:rPr lang="zh-CN" altLang="en-US" dirty="0" smtClean="0"/>
              <a:t>、代码、结果展示；课堂随机生成报告小组列表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总人数</a:t>
            </a:r>
            <a:r>
              <a:rPr lang="en-US" altLang="zh-CN" dirty="0" smtClean="0"/>
              <a:t>220</a:t>
            </a:r>
            <a:r>
              <a:rPr lang="zh-CN" altLang="en-US" dirty="0" smtClean="0"/>
              <a:t>；</a:t>
            </a:r>
            <a:r>
              <a:rPr lang="en-US" altLang="zh-CN" dirty="0" smtClean="0"/>
              <a:t>158+</a:t>
            </a:r>
            <a:r>
              <a:rPr lang="zh-CN" altLang="en-US" dirty="0" smtClean="0"/>
              <a:t>选课，</a:t>
            </a:r>
            <a:r>
              <a:rPr lang="en-US" altLang="zh-CN" dirty="0" smtClean="0"/>
              <a:t>134</a:t>
            </a:r>
            <a:r>
              <a:rPr lang="zh-CN" altLang="en-US" dirty="0" smtClean="0"/>
              <a:t>个参与，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个缺考，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个挂科；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90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121</a:t>
            </a:r>
            <a:r>
              <a:rPr lang="zh-CN" altLang="en-US" dirty="0" smtClean="0"/>
              <a:t>个通过：大腿</a:t>
            </a:r>
            <a:r>
              <a:rPr lang="en-US" altLang="zh-CN" dirty="0" smtClean="0"/>
              <a:t>+</a:t>
            </a:r>
            <a:r>
              <a:rPr lang="zh-CN" altLang="en-US" dirty="0" smtClean="0"/>
              <a:t>抱大腿参与</a:t>
            </a:r>
            <a:r>
              <a:rPr lang="en-US" altLang="zh-CN" dirty="0" smtClean="0"/>
              <a:t>+</a:t>
            </a:r>
            <a:r>
              <a:rPr lang="zh-CN" altLang="en-US" dirty="0" smtClean="0"/>
              <a:t>抱大腿不参与    </a:t>
            </a:r>
            <a:r>
              <a:rPr lang="en-US" altLang="zh-CN" dirty="0" smtClean="0">
                <a:sym typeface="Wingdings" panose="05000000000000000000" pitchFamily="2" charset="2"/>
              </a:rPr>
              <a:t>   </a:t>
            </a:r>
            <a:r>
              <a:rPr lang="zh-CN" altLang="en-US" dirty="0" smtClean="0">
                <a:sym typeface="Wingdings" panose="05000000000000000000" pitchFamily="2" charset="2"/>
              </a:rPr>
              <a:t>都是大腿都参与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2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2018</a:t>
            </a:r>
            <a:r>
              <a:rPr lang="zh-CN" altLang="en-US" dirty="0" smtClean="0"/>
              <a:t>作业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独立完成小作业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2017</a:t>
            </a:r>
            <a:r>
              <a:rPr lang="zh-CN" altLang="en-US" dirty="0" smtClean="0"/>
              <a:t>经验</a:t>
            </a:r>
            <a:endParaRPr lang="en-US" altLang="zh-CN" dirty="0"/>
          </a:p>
          <a:p>
            <a:pPr lvl="1"/>
            <a:r>
              <a:rPr lang="zh-CN" altLang="en-US" dirty="0"/>
              <a:t>打</a:t>
            </a:r>
            <a:r>
              <a:rPr lang="zh-CN" altLang="en-US" dirty="0" smtClean="0"/>
              <a:t>好基础</a:t>
            </a:r>
            <a:endParaRPr lang="en-US" altLang="zh-CN" dirty="0" smtClean="0"/>
          </a:p>
          <a:p>
            <a:r>
              <a:rPr lang="zh-CN" altLang="en-US" dirty="0" smtClean="0"/>
              <a:t>增加作业次数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基础与应用思想结合</a:t>
            </a:r>
            <a:endParaRPr lang="en-US" altLang="zh-CN" dirty="0" smtClean="0"/>
          </a:p>
          <a:p>
            <a:pPr lvl="1"/>
            <a:r>
              <a:rPr lang="zh-CN" altLang="en-US" dirty="0"/>
              <a:t>小</a:t>
            </a:r>
            <a:r>
              <a:rPr lang="zh-CN" altLang="en-US" dirty="0" smtClean="0"/>
              <a:t>作业：基本思想的理解和程序的编写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实践作业：激发大家对数据和实际应用的敏感度</a:t>
            </a:r>
            <a:endParaRPr lang="en-US" altLang="zh-CN" dirty="0"/>
          </a:p>
          <a:p>
            <a:r>
              <a:rPr lang="zh-CN" altLang="en-US" dirty="0" smtClean="0"/>
              <a:t>作业自动检查（限定作业编程语言为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GraphX</a:t>
            </a:r>
            <a:r>
              <a:rPr lang="zh-CN" altLang="en-US" dirty="0" smtClean="0"/>
              <a:t>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小作业完全自动检查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实践作业代码自动分析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更科学的评分机制</a:t>
            </a:r>
            <a:endParaRPr lang="en-US" altLang="zh-CN" dirty="0"/>
          </a:p>
          <a:p>
            <a:r>
              <a:rPr lang="zh-CN" altLang="en-US" dirty="0" smtClean="0"/>
              <a:t>不设定选题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充分发挥大家的想象力和动手能力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165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2018</a:t>
            </a:r>
            <a:r>
              <a:rPr lang="zh-CN" altLang="en-US" dirty="0" smtClean="0"/>
              <a:t>作业介绍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小作业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共四个小作业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/>
              <a:t>热身小作业（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读取给定文件中的键值对并按照值取</a:t>
            </a:r>
            <a:r>
              <a:rPr lang="en-US" altLang="zh-CN" dirty="0" smtClean="0"/>
              <a:t>Top K</a:t>
            </a:r>
          </a:p>
          <a:p>
            <a:pPr lvl="1"/>
            <a:r>
              <a:rPr lang="en-US" altLang="zh-CN" dirty="0" smtClean="0"/>
              <a:t>Spark</a:t>
            </a:r>
            <a:r>
              <a:rPr lang="zh-CN" altLang="en-US" dirty="0" smtClean="0"/>
              <a:t>热身小作业（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实现值的</a:t>
            </a:r>
            <a:r>
              <a:rPr lang="en-US" altLang="zh-CN" dirty="0" smtClean="0"/>
              <a:t>Top K</a:t>
            </a:r>
          </a:p>
          <a:p>
            <a:pPr lvl="1"/>
            <a:r>
              <a:rPr lang="en-US" altLang="zh-CN" dirty="0" smtClean="0"/>
              <a:t>Spark Streaming</a:t>
            </a:r>
            <a:r>
              <a:rPr lang="zh-CN" altLang="en-US" dirty="0" smtClean="0"/>
              <a:t>小作业（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从给定的</a:t>
            </a:r>
            <a:r>
              <a:rPr lang="en-US" altLang="zh-CN" dirty="0" smtClean="0"/>
              <a:t>MongoDB</a:t>
            </a:r>
            <a:r>
              <a:rPr lang="zh-CN" altLang="en-US" dirty="0" smtClean="0"/>
              <a:t>数据库中读取文本；按照给定的时间间隔模拟流数据写入固定文件夹；使用</a:t>
            </a:r>
            <a:r>
              <a:rPr lang="en-US" altLang="zh-CN" dirty="0" smtClean="0"/>
              <a:t>Spark Streaming API</a:t>
            </a:r>
            <a:r>
              <a:rPr lang="zh-CN" altLang="en-US" dirty="0" smtClean="0"/>
              <a:t>统计随时间变化某个字或词语出现频次的变化。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Spark </a:t>
            </a:r>
            <a:r>
              <a:rPr lang="en-US" altLang="zh-CN" dirty="0" err="1" smtClean="0"/>
              <a:t>GraphX</a:t>
            </a:r>
            <a:r>
              <a:rPr lang="zh-CN" altLang="en-US" dirty="0" smtClean="0"/>
              <a:t>小作业（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从给定的</a:t>
            </a:r>
            <a:r>
              <a:rPr lang="en-US" altLang="zh-CN" dirty="0" smtClean="0"/>
              <a:t>MongoDB</a:t>
            </a:r>
            <a:r>
              <a:rPr lang="zh-CN" altLang="en-US" dirty="0" smtClean="0"/>
              <a:t>地址中读取顶点和边信息，构建图对象；计算指定两个顶点之间的边的距离等。</a:t>
            </a:r>
            <a:endParaRPr lang="en-US" altLang="zh-CN" dirty="0"/>
          </a:p>
          <a:p>
            <a:r>
              <a:rPr lang="zh-CN" altLang="en-US" dirty="0" smtClean="0"/>
              <a:t>检查点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按时提交</a:t>
            </a:r>
            <a:r>
              <a:rPr lang="en-US" altLang="zh-CN" dirty="0" smtClean="0"/>
              <a:t>+</a:t>
            </a:r>
            <a:r>
              <a:rPr lang="zh-CN" altLang="en-US" dirty="0" smtClean="0"/>
              <a:t>通过查重</a:t>
            </a:r>
            <a:r>
              <a:rPr lang="en-US" altLang="zh-CN" dirty="0" smtClean="0"/>
              <a:t>+</a:t>
            </a:r>
            <a:r>
              <a:rPr lang="zh-CN" altLang="en-US" dirty="0" smtClean="0"/>
              <a:t>语法正确</a:t>
            </a:r>
            <a:r>
              <a:rPr lang="en-US" altLang="zh-CN" dirty="0" smtClean="0"/>
              <a:t>+</a:t>
            </a:r>
            <a:r>
              <a:rPr lang="zh-CN" altLang="en-US" dirty="0" smtClean="0"/>
              <a:t>得到正确结果：满分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其他情况：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8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2018</a:t>
            </a:r>
            <a:r>
              <a:rPr lang="zh-CN" altLang="en-US" dirty="0" smtClean="0"/>
              <a:t>作业介绍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实践作业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选定应用场景和需求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Streaming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模拟流数据</a:t>
            </a:r>
            <a:r>
              <a:rPr lang="en-US" altLang="zh-CN" dirty="0" smtClean="0"/>
              <a:t>+</a:t>
            </a:r>
            <a:r>
              <a:rPr lang="zh-CN" altLang="en-US" dirty="0" smtClean="0"/>
              <a:t>实践</a:t>
            </a:r>
            <a:r>
              <a:rPr lang="en-US" altLang="zh-CN" dirty="0" smtClean="0"/>
              <a:t>Streaming</a:t>
            </a:r>
          </a:p>
          <a:p>
            <a:pPr lvl="2"/>
            <a:r>
              <a:rPr lang="zh-CN" altLang="en-US" dirty="0" smtClean="0"/>
              <a:t>展示与汇报</a:t>
            </a:r>
            <a:endParaRPr lang="en-US" altLang="zh-CN" dirty="0"/>
          </a:p>
          <a:p>
            <a:pPr lvl="1"/>
            <a:r>
              <a:rPr lang="en-US" altLang="zh-CN" dirty="0" smtClean="0"/>
              <a:t>Graph X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整理图数据，导入文件或者</a:t>
            </a:r>
            <a:r>
              <a:rPr lang="en-US" altLang="zh-CN" dirty="0" smtClean="0"/>
              <a:t>MongoDB+</a:t>
            </a:r>
            <a:r>
              <a:rPr lang="zh-CN" altLang="en-US" dirty="0" smtClean="0"/>
              <a:t>实践图计算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展示与汇报</a:t>
            </a:r>
            <a:endParaRPr lang="en-US" altLang="zh-CN" dirty="0"/>
          </a:p>
          <a:p>
            <a:pPr lvl="1"/>
            <a:r>
              <a:rPr lang="en-US" altLang="zh-CN" dirty="0" err="1" smtClean="0"/>
              <a:t>MLlib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组织数据</a:t>
            </a:r>
            <a:r>
              <a:rPr lang="en-US" altLang="zh-CN" dirty="0"/>
              <a:t>+</a:t>
            </a:r>
            <a:r>
              <a:rPr lang="zh-CN" altLang="en-US" dirty="0" smtClean="0"/>
              <a:t>实践聚类、分类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展示与汇报</a:t>
            </a:r>
            <a:endParaRPr lang="en-US" altLang="zh-CN" dirty="0" smtClean="0"/>
          </a:p>
          <a:p>
            <a:r>
              <a:rPr lang="zh-CN" altLang="en-US" dirty="0" smtClean="0"/>
              <a:t>检查点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汇报</a:t>
            </a:r>
            <a:r>
              <a:rPr lang="en-US" altLang="zh-CN" dirty="0" smtClean="0"/>
              <a:t>+</a:t>
            </a:r>
            <a:r>
              <a:rPr lang="zh-CN" altLang="en-US" dirty="0" smtClean="0"/>
              <a:t>按时提交</a:t>
            </a:r>
            <a:r>
              <a:rPr lang="en-US" altLang="zh-CN" dirty="0" smtClean="0"/>
              <a:t>+</a:t>
            </a:r>
            <a:r>
              <a:rPr lang="zh-CN" altLang="en-US" dirty="0" smtClean="0"/>
              <a:t>（代码通过查重</a:t>
            </a:r>
            <a:r>
              <a:rPr lang="en-US" altLang="zh-CN" dirty="0" smtClean="0"/>
              <a:t>+</a:t>
            </a:r>
            <a:r>
              <a:rPr lang="zh-CN" altLang="en-US" dirty="0" smtClean="0"/>
              <a:t>语法正确</a:t>
            </a:r>
            <a:r>
              <a:rPr lang="en-US" altLang="zh-CN" dirty="0" smtClean="0"/>
              <a:t>+</a:t>
            </a:r>
            <a:r>
              <a:rPr lang="zh-CN" altLang="en-US" dirty="0" smtClean="0"/>
              <a:t>特定功能代码）：满分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汇报</a:t>
            </a:r>
            <a:r>
              <a:rPr lang="en-US" altLang="zh-CN" dirty="0" smtClean="0"/>
              <a:t>+</a:t>
            </a:r>
            <a:r>
              <a:rPr lang="zh-CN" altLang="en-US" dirty="0" smtClean="0"/>
              <a:t>按时提交</a:t>
            </a:r>
            <a:r>
              <a:rPr lang="en-US" altLang="zh-CN" dirty="0" smtClean="0"/>
              <a:t>+</a:t>
            </a:r>
            <a:r>
              <a:rPr lang="zh-CN" altLang="en-US" dirty="0" smtClean="0"/>
              <a:t>其他：相应分数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强调数据的多源化！！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1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作业检查说明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各种特殊情况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欢迎指正和建议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底线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按时提交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通过查重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课堂汇报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7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Cloud Computing and Big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Big Data——1990s</a:t>
            </a:r>
          </a:p>
          <a:p>
            <a:r>
              <a:rPr lang="zh-CN" altLang="en-US" dirty="0" smtClean="0"/>
              <a:t>并行计算、分布式计算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Cloud Computing——2006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将过剩的计算资源按照使用量进行计费的一种资源分配模式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基础设施</a:t>
            </a:r>
            <a:r>
              <a:rPr lang="en-US" altLang="zh-CN" dirty="0" smtClean="0"/>
              <a:t>(</a:t>
            </a:r>
            <a:r>
              <a:rPr lang="zh-CN" altLang="en-US" dirty="0" smtClean="0"/>
              <a:t>网络、存储等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zh-CN" altLang="en-US" dirty="0" smtClean="0"/>
              <a:t>平台</a:t>
            </a:r>
            <a:r>
              <a:rPr lang="en-US" altLang="zh-CN" dirty="0" smtClean="0"/>
              <a:t>(</a:t>
            </a:r>
            <a:r>
              <a:rPr lang="zh-CN" altLang="en-US" dirty="0" smtClean="0"/>
              <a:t>软件研发平台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zh-CN" altLang="en-US" dirty="0" smtClean="0"/>
              <a:t>软件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不需要购买软件，只是租用</a:t>
            </a:r>
            <a:r>
              <a:rPr lang="zh-CN" altLang="en-US" dirty="0"/>
              <a:t>软件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Big Data——2008</a:t>
            </a:r>
            <a:r>
              <a:rPr lang="zh-CN" altLang="en-US" dirty="0" smtClean="0"/>
              <a:t>年以后</a:t>
            </a:r>
            <a:endParaRPr lang="en-US" altLang="zh-CN" dirty="0" smtClean="0"/>
          </a:p>
          <a:p>
            <a:pPr lvl="1"/>
            <a:r>
              <a:rPr lang="zh-CN" altLang="en-US" dirty="0"/>
              <a:t>容量</a:t>
            </a:r>
            <a:r>
              <a:rPr lang="zh-CN" altLang="en-US" dirty="0" smtClean="0"/>
              <a:t>大、来源杂、种类多、质量低、更新快、价值密度小等</a:t>
            </a:r>
            <a:r>
              <a:rPr lang="zh-CN" altLang="en-US" dirty="0" smtClean="0"/>
              <a:t>特征</a:t>
            </a:r>
            <a:endParaRPr lang="en-US" altLang="zh-CN" dirty="0" smtClean="0"/>
          </a:p>
          <a:p>
            <a:pPr lvl="1"/>
            <a:r>
              <a:rPr lang="zh-CN" altLang="en-US" dirty="0"/>
              <a:t>物</a:t>
            </a:r>
            <a:r>
              <a:rPr lang="zh-CN" altLang="en-US" dirty="0" smtClean="0"/>
              <a:t>联网、云计算、数据挖掘、机器学习等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27" y="3493930"/>
            <a:ext cx="3696947" cy="15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云计算课程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第一部分：云计算概述</a:t>
            </a:r>
            <a:r>
              <a:rPr lang="en-US" altLang="zh-CN" dirty="0" smtClean="0"/>
              <a:t>+</a:t>
            </a:r>
            <a:r>
              <a:rPr lang="zh-CN" altLang="en-US" dirty="0" smtClean="0"/>
              <a:t>基本原理</a:t>
            </a:r>
            <a:endParaRPr lang="en-US" altLang="zh-CN" dirty="0" smtClean="0"/>
          </a:p>
          <a:p>
            <a:r>
              <a:rPr lang="zh-CN" altLang="en-US" dirty="0" smtClean="0"/>
              <a:t>第二部分：基于云计算平台的大数据处理实践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即：大</a:t>
            </a:r>
            <a:r>
              <a:rPr lang="zh-CN" altLang="en-US" dirty="0" smtClean="0"/>
              <a:t>数据的开发实践</a:t>
            </a:r>
            <a:r>
              <a:rPr lang="zh-CN" altLang="en-US" dirty="0" smtClean="0"/>
              <a:t>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大数据是</a:t>
            </a:r>
            <a:r>
              <a:rPr lang="zh-CN" altLang="en-US" dirty="0"/>
              <a:t>一种</a:t>
            </a:r>
            <a:r>
              <a:rPr lang="zh-CN" altLang="en-US" dirty="0" smtClean="0"/>
              <a:t>数据</a:t>
            </a:r>
            <a:r>
              <a:rPr lang="zh-CN" altLang="en-US" dirty="0"/>
              <a:t>概念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也是一项技术，更是一种理念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大</a:t>
            </a:r>
            <a:r>
              <a:rPr lang="zh-CN" altLang="en-US" dirty="0" smtClean="0">
                <a:solidFill>
                  <a:srgbClr val="FF0000"/>
                </a:solidFill>
              </a:rPr>
              <a:t>数据的理念和思维方式</a:t>
            </a:r>
            <a:r>
              <a:rPr lang="zh-CN" altLang="en-US" dirty="0" smtClean="0"/>
              <a:t>应该是人们具备的基本</a:t>
            </a:r>
            <a:r>
              <a:rPr lang="zh-CN" altLang="en-US" dirty="0" smtClean="0"/>
              <a:t>常识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《</a:t>
            </a:r>
            <a:r>
              <a:rPr lang="zh-CN" altLang="en-US" dirty="0" smtClean="0"/>
              <a:t>长安十二时辰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：大案牍术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蝴蝶效应、牵一发而动全身</a:t>
            </a:r>
            <a:endParaRPr lang="en-US" altLang="zh-CN" dirty="0" smtClean="0"/>
          </a:p>
          <a:p>
            <a:r>
              <a:rPr lang="zh-CN" altLang="en-US" dirty="0"/>
              <a:t>课程</a:t>
            </a:r>
            <a:endParaRPr lang="en-US" altLang="zh-CN" dirty="0"/>
          </a:p>
          <a:p>
            <a:pPr lvl="1"/>
            <a:r>
              <a:rPr lang="zh-CN" altLang="en-US" dirty="0"/>
              <a:t>基础：应用系统的</a:t>
            </a:r>
            <a:r>
              <a:rPr lang="zh-CN" altLang="en-US" dirty="0" smtClean="0"/>
              <a:t>介绍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我解决</a:t>
            </a:r>
            <a:endParaRPr lang="en-US" altLang="zh-CN" dirty="0"/>
          </a:p>
          <a:p>
            <a:pPr lvl="1"/>
            <a:r>
              <a:rPr lang="zh-CN" altLang="en-US" dirty="0"/>
              <a:t>核心：开发</a:t>
            </a:r>
            <a:r>
              <a:rPr lang="zh-CN" altLang="en-US" dirty="0" smtClean="0"/>
              <a:t>实践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靠大家</a:t>
            </a:r>
            <a:endParaRPr lang="en-US" altLang="zh-CN" dirty="0"/>
          </a:p>
          <a:p>
            <a:pPr lvl="1"/>
            <a:r>
              <a:rPr lang="zh-CN" altLang="en-US" dirty="0"/>
              <a:t>目标：数据驱动创新的体验</a:t>
            </a:r>
            <a:endParaRPr lang="en-US" altLang="zh-CN" dirty="0"/>
          </a:p>
          <a:p>
            <a:pPr lvl="1"/>
            <a:r>
              <a:rPr lang="zh-CN" altLang="en-US" dirty="0" smtClean="0"/>
              <a:t>理想结果：发现有趣</a:t>
            </a:r>
            <a:r>
              <a:rPr lang="zh-CN" altLang="en-US" dirty="0"/>
              <a:t>、有价值的业务逻辑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68558" y="4864610"/>
            <a:ext cx="2249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多源多类型的数据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丰富的业务需求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581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2017-Spark</a:t>
            </a:r>
            <a:r>
              <a:rPr lang="zh-CN" altLang="en-US" dirty="0" smtClean="0"/>
              <a:t>实践作业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流数据处理</a:t>
            </a:r>
            <a:endParaRPr lang="en-US" altLang="zh-CN" dirty="0" smtClean="0"/>
          </a:p>
          <a:p>
            <a:r>
              <a:rPr lang="zh-CN" altLang="en-US" dirty="0"/>
              <a:t>第一阶段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数据爬取和存储到</a:t>
            </a:r>
            <a:r>
              <a:rPr lang="en-US" altLang="zh-CN" dirty="0" smtClean="0"/>
              <a:t>MongoDB</a:t>
            </a:r>
            <a:r>
              <a:rPr lang="zh-CN" altLang="en-US" dirty="0" smtClean="0"/>
              <a:t>（作为以后实验的数据源）</a:t>
            </a:r>
          </a:p>
          <a:p>
            <a:pPr lvl="1"/>
            <a:r>
              <a:rPr lang="zh-CN" altLang="en-US" dirty="0" smtClean="0"/>
              <a:t>流数据模拟</a:t>
            </a:r>
            <a:endParaRPr lang="en-US" altLang="zh-CN" dirty="0" smtClean="0"/>
          </a:p>
          <a:p>
            <a:r>
              <a:rPr lang="zh-CN" altLang="en-US" dirty="0" smtClean="0"/>
              <a:t>第二阶段</a:t>
            </a:r>
          </a:p>
          <a:p>
            <a:pPr lvl="1"/>
            <a:r>
              <a:rPr lang="zh-CN" altLang="en-US" dirty="0" smtClean="0"/>
              <a:t>流数据处理</a:t>
            </a:r>
          </a:p>
          <a:p>
            <a:pPr lvl="1"/>
            <a:r>
              <a:rPr lang="zh-CN" altLang="en-US" dirty="0" smtClean="0"/>
              <a:t>结果展示</a:t>
            </a:r>
            <a:endParaRPr lang="en-US" altLang="zh-CN" dirty="0" smtClean="0"/>
          </a:p>
          <a:p>
            <a:r>
              <a:rPr lang="zh-CN" altLang="en-US" dirty="0" smtClean="0"/>
              <a:t>选题范围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京东不同种类商品的评论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统计关注点变化曲线</a:t>
            </a:r>
            <a:endParaRPr lang="en-US" altLang="zh-CN" dirty="0" smtClean="0"/>
          </a:p>
          <a:p>
            <a:pPr lvl="2"/>
            <a:r>
              <a:rPr lang="zh-CN" altLang="en-US" dirty="0"/>
              <a:t>笔记本电脑、手机、微单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“雪球网”每支股票的评论和用户拥有的股票信息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情绪曲线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阿里商品销售数据集（商店和用户）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按时间排序后统计店铺销售单数曲线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豆瓣用户小组信息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更新用户画像（假设爬取顺序就是加入顺序）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677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大数据计算形式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水、电、气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图数据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树</a:t>
            </a:r>
            <a:r>
              <a:rPr lang="en-US" altLang="zh-CN" dirty="0" smtClean="0"/>
              <a:t>-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/>
              <a:t>图论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知识图谱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机器学习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有监督、无监督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生成式、判别式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文本、音频、视频、结构化数据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作业展示</a:t>
            </a:r>
            <a:r>
              <a:rPr lang="en-US" altLang="zh-CN" dirty="0"/>
              <a:t>——</a:t>
            </a:r>
            <a:r>
              <a:rPr lang="zh-CN" altLang="en-US" dirty="0" smtClean="0"/>
              <a:t>数据</a:t>
            </a:r>
            <a:r>
              <a:rPr lang="zh-CN" altLang="en-US" dirty="0"/>
              <a:t>爬</a:t>
            </a:r>
            <a:r>
              <a:rPr lang="zh-CN" altLang="en-US" dirty="0" smtClean="0"/>
              <a:t>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" y="1213716"/>
            <a:ext cx="8980993" cy="50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作业展示</a:t>
            </a:r>
            <a:r>
              <a:rPr lang="en-US" altLang="zh-CN" dirty="0"/>
              <a:t>——</a:t>
            </a:r>
            <a:r>
              <a:rPr lang="zh-CN" altLang="en-US" dirty="0" smtClean="0"/>
              <a:t>数据</a:t>
            </a:r>
            <a:r>
              <a:rPr lang="zh-CN" altLang="en-US" dirty="0"/>
              <a:t>爬</a:t>
            </a:r>
            <a:r>
              <a:rPr lang="zh-CN" altLang="en-US" dirty="0" smtClean="0"/>
              <a:t>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4" y="1231801"/>
            <a:ext cx="8960824" cy="503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作业展示</a:t>
            </a:r>
            <a:r>
              <a:rPr lang="en-US" altLang="zh-CN" dirty="0" smtClean="0"/>
              <a:t>——Streaming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5" y="1249290"/>
            <a:ext cx="8923725" cy="50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南京大学PPT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南京大学PPT" id="{2987B73B-C9CC-4129-824D-C6E8BF2B3606}" vid="{51DFBA14-213A-4BB6-9053-FFCF4DA053E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南京大学PPT</Template>
  <TotalTime>1313</TotalTime>
  <Words>1031</Words>
  <Application>Microsoft Office PowerPoint</Application>
  <PresentationFormat>全屏显示(4:3)</PresentationFormat>
  <Paragraphs>166</Paragraphs>
  <Slides>27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宋体</vt:lpstr>
      <vt:lpstr>Arial</vt:lpstr>
      <vt:lpstr>Wingdings</vt:lpstr>
      <vt:lpstr>南京大学PPT</vt:lpstr>
      <vt:lpstr>《云计算》——Spark部分作业介绍</vt:lpstr>
      <vt:lpstr>为什么在《云计算》课上讲Spark？   实现大数据各种不同处理形式的统一框架</vt:lpstr>
      <vt:lpstr>Cloud Computing and Big Data</vt:lpstr>
      <vt:lpstr>云计算课程</vt:lpstr>
      <vt:lpstr>2017-Spark实践作业1</vt:lpstr>
      <vt:lpstr>大数据计算形式</vt:lpstr>
      <vt:lpstr>2017作业展示——数据爬取</vt:lpstr>
      <vt:lpstr>2017作业展示——数据爬取</vt:lpstr>
      <vt:lpstr>2017作业展示——Streaming</vt:lpstr>
      <vt:lpstr>2017作业展示——Streaming</vt:lpstr>
      <vt:lpstr>2017作业展示——Streaming</vt:lpstr>
      <vt:lpstr>2017作业展示——Streaming</vt:lpstr>
      <vt:lpstr>2017-Spark实践作业2</vt:lpstr>
      <vt:lpstr>2017作业展示——Graph X</vt:lpstr>
      <vt:lpstr>2017作业展示——Graph X</vt:lpstr>
      <vt:lpstr>2017作业展示——Graph X</vt:lpstr>
      <vt:lpstr>2017作业展示——Graph X</vt:lpstr>
      <vt:lpstr>2017作业展示——Graph X</vt:lpstr>
      <vt:lpstr>2017作业展示——Graph X</vt:lpstr>
      <vt:lpstr>2017-Spark作业3</vt:lpstr>
      <vt:lpstr>2017作业展示——MLlib</vt:lpstr>
      <vt:lpstr>2017作业展示——Mllib(完整报告示例)</vt:lpstr>
      <vt:lpstr>2017-作业完成情况</vt:lpstr>
      <vt:lpstr>2018作业介绍</vt:lpstr>
      <vt:lpstr>2018作业介绍——小作业</vt:lpstr>
      <vt:lpstr>2018作业介绍——实践作业</vt:lpstr>
      <vt:lpstr>作业检查说明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《云计算》——作业介绍</dc:title>
  <dc:creator>李传艺</dc:creator>
  <cp:lastModifiedBy>李 传艺</cp:lastModifiedBy>
  <cp:revision>85</cp:revision>
  <dcterms:created xsi:type="dcterms:W3CDTF">2018-09-19T02:28:40Z</dcterms:created>
  <dcterms:modified xsi:type="dcterms:W3CDTF">2019-09-09T07:42:57Z</dcterms:modified>
</cp:coreProperties>
</file>